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15" d="100"/>
          <a:sy n="215" d="100"/>
        </p:scale>
        <p:origin x="234" y="-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72293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9531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575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5930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0137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320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1132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4403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4939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1821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200150"/>
            <a:ext cx="9144000" cy="2743199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078"/>
            <a:ext cx="1827407" cy="5144627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5144627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marL="0" indent="15240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marL="0" indent="152400"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marL="0" indent="15240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13335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1143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KfE1K4eMii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youtube.com/v/TJXm9l0md5k" TargetMode="Externa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dirty="0"/>
              <a:t/>
            </a:r>
            <a:br>
              <a:rPr lang="en" dirty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>P</a:t>
            </a:r>
            <a:r>
              <a:rPr lang="en-US" dirty="0" err="1" smtClean="0"/>
              <a:t>ériode</a:t>
            </a:r>
            <a:r>
              <a:rPr lang="en-US" dirty="0" smtClean="0"/>
              <a:t> 1</a:t>
            </a:r>
            <a:r>
              <a:rPr lang="en" dirty="0"/>
              <a:t/>
            </a:r>
            <a:br>
              <a:rPr lang="en" dirty="0"/>
            </a:br>
            <a:r>
              <a:rPr lang="en" dirty="0" smtClean="0"/>
              <a:t>Le Foot</a:t>
            </a:r>
            <a:endParaRPr lang="en" dirty="0"/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95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Stefan Crigler, German Cardenas, Michael Hauge, Brady Siegel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L’Histoire du Foot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04800" y="1200150"/>
            <a:ext cx="6283799" cy="3248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dirty="0"/>
              <a:t>Le foot a commencé en 1863 en Angleterre.</a:t>
            </a:r>
          </a:p>
          <a:p>
            <a:pPr lvl="0" rtl="0">
              <a:buNone/>
            </a:pPr>
            <a:r>
              <a:rPr lang="en" sz="2400" dirty="0"/>
              <a:t>On a pu utiliser les mains</a:t>
            </a:r>
          </a:p>
          <a:p>
            <a:pPr lvl="0" rtl="0">
              <a:buNone/>
            </a:pPr>
            <a:r>
              <a:rPr lang="en" sz="2400" dirty="0"/>
              <a:t>avant 1870.</a:t>
            </a:r>
          </a:p>
          <a:p>
            <a:pPr lvl="0" rtl="0">
              <a:buNone/>
            </a:pPr>
            <a:r>
              <a:rPr lang="en" sz="2400" dirty="0"/>
              <a:t>Mais, le foot a les origines </a:t>
            </a:r>
          </a:p>
          <a:p>
            <a:pPr lvl="0" rtl="0">
              <a:buNone/>
            </a:pPr>
            <a:r>
              <a:rPr lang="en" sz="2400" dirty="0"/>
              <a:t>en Chine.</a:t>
            </a:r>
          </a:p>
          <a:p>
            <a:endParaRPr lang="en" sz="2400" dirty="0"/>
          </a:p>
        </p:txBody>
      </p:sp>
      <p:sp>
        <p:nvSpPr>
          <p:cNvPr id="78" name="Shape 78"/>
          <p:cNvSpPr txBox="1"/>
          <p:nvPr/>
        </p:nvSpPr>
        <p:spPr>
          <a:xfrm>
            <a:off x="5585125" y="428625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chemeClr val="lt1"/>
                </a:solidFill>
              </a:rPr>
              <a:t>Nouveau Vocabulaire</a:t>
            </a:r>
          </a:p>
          <a:p>
            <a:pPr lvl="0" rtl="0">
              <a:buNone/>
            </a:pPr>
            <a:r>
              <a:rPr lang="en">
                <a:solidFill>
                  <a:schemeClr val="lt1"/>
                </a:solidFill>
              </a:rPr>
              <a:t>Angleterre: England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4338550" y="1889875"/>
            <a:ext cx="4198875" cy="2880424"/>
          </a:xfrm>
          <a:prstGeom prst="rect">
            <a:avLst/>
          </a:prstGeom>
        </p:spPr>
      </p:pic>
      <p:cxnSp>
        <p:nvCxnSpPr>
          <p:cNvPr id="80" name="Shape 80"/>
          <p:cNvCxnSpPr/>
          <p:nvPr/>
        </p:nvCxnSpPr>
        <p:spPr>
          <a:xfrm>
            <a:off x="6961900" y="961150"/>
            <a:ext cx="259799" cy="870300"/>
          </a:xfrm>
          <a:prstGeom prst="straightConnector1">
            <a:avLst/>
          </a:prstGeom>
          <a:noFill/>
          <a:ln w="38100" cap="flat">
            <a:solidFill>
              <a:schemeClr val="lt1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53400" y="276225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L’Histoire du Foot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200175"/>
            <a:ext cx="54266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/>
              <a:t>Pendant la Dynastie des Han, il y a un jeux très similaire du foot.</a:t>
            </a:r>
          </a:p>
          <a:p>
            <a:pPr lvl="0" rtl="0">
              <a:buNone/>
            </a:pPr>
            <a:r>
              <a:rPr lang="en" sz="2400"/>
              <a:t>Les autres jeux qui ont </a:t>
            </a:r>
          </a:p>
          <a:p>
            <a:pPr lvl="0" rtl="0">
              <a:buNone/>
            </a:pPr>
            <a:r>
              <a:rPr lang="en" sz="2400"/>
              <a:t>ressemblé le foot:</a:t>
            </a:r>
          </a:p>
          <a:p>
            <a:pPr lvl="0" rtl="0">
              <a:buNone/>
            </a:pPr>
            <a:r>
              <a:rPr lang="en" sz="2400"/>
              <a:t> l’episkyros de la Grèce, </a:t>
            </a:r>
          </a:p>
          <a:p>
            <a:pPr lvl="0" rtl="0">
              <a:buNone/>
            </a:pPr>
            <a:r>
              <a:rPr lang="en" sz="2400"/>
              <a:t>le kemari du Japon, </a:t>
            </a:r>
          </a:p>
          <a:p>
            <a:pPr lvl="0" rtl="0">
              <a:buClr>
                <a:schemeClr val="dk1"/>
              </a:buClr>
              <a:buSzPct val="45833"/>
              <a:buFont typeface="Arial"/>
              <a:buNone/>
            </a:pPr>
            <a:r>
              <a:rPr lang="en" sz="2400"/>
              <a:t>et le harpustum romain.</a:t>
            </a:r>
          </a:p>
          <a:p>
            <a:endParaRPr lang="en" sz="2400"/>
          </a:p>
        </p:txBody>
      </p:sp>
      <p:pic>
        <p:nvPicPr>
          <p:cNvPr id="87" name="Shape 8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4419600" y="2114550"/>
            <a:ext cx="4257250" cy="2593075"/>
          </a:xfrm>
          <a:prstGeom prst="rect">
            <a:avLst/>
          </a:prstGeom>
        </p:spPr>
      </p:pic>
      <p:sp>
        <p:nvSpPr>
          <p:cNvPr id="88" name="Shape 88"/>
          <p:cNvSpPr txBox="1"/>
          <p:nvPr/>
        </p:nvSpPr>
        <p:spPr>
          <a:xfrm>
            <a:off x="4968150" y="428625"/>
            <a:ext cx="4175999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chemeClr val="lt1"/>
                </a:solidFill>
              </a:rPr>
              <a:t>Nouveau Vocabulaire</a:t>
            </a:r>
          </a:p>
          <a:p>
            <a:pPr lvl="0" rtl="0">
              <a:buNone/>
            </a:pPr>
            <a:r>
              <a:rPr lang="en">
                <a:solidFill>
                  <a:schemeClr val="lt1"/>
                </a:solidFill>
              </a:rPr>
              <a:t>Dynastie des Han: Han Dynasty (206 BC-220 AD)</a:t>
            </a:r>
          </a:p>
          <a:p>
            <a:pPr lvl="0" rtl="0">
              <a:buNone/>
            </a:pPr>
            <a:r>
              <a:rPr lang="en">
                <a:solidFill>
                  <a:schemeClr val="lt1"/>
                </a:solidFill>
              </a:rPr>
              <a:t>Ressembler: to resemble</a:t>
            </a:r>
          </a:p>
        </p:txBody>
      </p:sp>
      <p:cxnSp>
        <p:nvCxnSpPr>
          <p:cNvPr id="89" name="Shape 89"/>
          <p:cNvCxnSpPr/>
          <p:nvPr/>
        </p:nvCxnSpPr>
        <p:spPr>
          <a:xfrm flipH="1">
            <a:off x="7286925" y="993625"/>
            <a:ext cx="110099" cy="944700"/>
          </a:xfrm>
          <a:prstGeom prst="straightConnector1">
            <a:avLst/>
          </a:prstGeom>
          <a:noFill/>
          <a:ln w="38100" cap="flat">
            <a:solidFill>
              <a:schemeClr val="lt1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041783" y="56479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0525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 smtClean="0"/>
              <a:t>Les Règles </a:t>
            </a:r>
            <a:r>
              <a:rPr lang="en" dirty="0"/>
              <a:t>B</a:t>
            </a:r>
            <a:r>
              <a:rPr lang="en" dirty="0" smtClean="0"/>
              <a:t>asiques</a:t>
            </a:r>
            <a:endParaRPr lang="en" dirty="0"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8475" y="1144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400" dirty="0">
                <a:solidFill>
                  <a:srgbClr val="FFFFFF"/>
                </a:solidFill>
              </a:rPr>
              <a:t>On utilise un terrain de 105mx68m </a:t>
            </a:r>
          </a:p>
          <a:p>
            <a:pPr lvl="0" rtl="0">
              <a:buNone/>
            </a:pPr>
            <a:r>
              <a:rPr lang="en" sz="1400" dirty="0">
                <a:solidFill>
                  <a:srgbClr val="FFFFFF"/>
                </a:solidFill>
              </a:rPr>
              <a:t>Une équipe avec 11 joueurs</a:t>
            </a:r>
          </a:p>
          <a:p>
            <a:pPr lvl="0" rtl="0">
              <a:buNone/>
            </a:pPr>
            <a:r>
              <a:rPr lang="en" sz="1400" dirty="0">
                <a:solidFill>
                  <a:srgbClr val="FFFFFF"/>
                </a:solidFill>
              </a:rPr>
              <a:t>L’objectif du foot est gagner le match en marquant les buts.</a:t>
            </a:r>
          </a:p>
          <a:p>
            <a:pPr lvl="0" rtl="0">
              <a:buNone/>
            </a:pPr>
            <a:r>
              <a:rPr lang="en" sz="1400" dirty="0">
                <a:solidFill>
                  <a:srgbClr val="FFFFFF"/>
                </a:solidFill>
              </a:rPr>
              <a:t>On n’utilise jamais les bras ou les mains dans le foot.  C’est interdit.</a:t>
            </a:r>
          </a:p>
          <a:p>
            <a:pPr lvl="0" rtl="0">
              <a:buNone/>
            </a:pPr>
            <a:r>
              <a:rPr lang="en" sz="1400" dirty="0">
                <a:solidFill>
                  <a:srgbClr val="FFFFFF"/>
                </a:solidFill>
              </a:rPr>
              <a:t>On utilise les pieds ou la tète toujours dans le foot.  </a:t>
            </a:r>
          </a:p>
          <a:p>
            <a:pPr lvl="0">
              <a:buNone/>
            </a:pPr>
            <a:r>
              <a:rPr lang="en" sz="1400" dirty="0">
                <a:solidFill>
                  <a:srgbClr val="FFFFFF"/>
                </a:solidFill>
              </a:rPr>
              <a:t>Quand le ballon est dehors, une joueur peut lancer le ballon.  Quand le ballon passe la ligne de but, c’est un corner ou un coup de pied de but.</a:t>
            </a:r>
          </a:p>
        </p:txBody>
      </p:sp>
      <p:pic>
        <p:nvPicPr>
          <p:cNvPr id="96" name="Shape 9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899250" y="3351050"/>
            <a:ext cx="1812350" cy="1246900"/>
          </a:xfrm>
          <a:prstGeom prst="rect">
            <a:avLst/>
          </a:prstGeom>
        </p:spPr>
      </p:pic>
      <p:grpSp>
        <p:nvGrpSpPr>
          <p:cNvPr id="97" name="Shape 97"/>
          <p:cNvGrpSpPr/>
          <p:nvPr/>
        </p:nvGrpSpPr>
        <p:grpSpPr>
          <a:xfrm>
            <a:off x="3810000" y="3181350"/>
            <a:ext cx="1675499" cy="1649399"/>
            <a:chOff x="4331700" y="3422500"/>
            <a:chExt cx="1675499" cy="1649399"/>
          </a:xfrm>
        </p:grpSpPr>
        <p:pic>
          <p:nvPicPr>
            <p:cNvPr id="98" name="Shape 98"/>
            <p:cNvPicPr preferRelativeResize="0"/>
            <p:nvPr/>
          </p:nvPicPr>
          <p:blipFill>
            <a:blip r:embed="rId6"/>
            <a:stretch>
              <a:fillRect/>
            </a:stretch>
          </p:blipFill>
          <p:spPr>
            <a:xfrm>
              <a:off x="4831800" y="3723212"/>
              <a:ext cx="735150" cy="1047975"/>
            </a:xfrm>
            <a:prstGeom prst="rect">
              <a:avLst/>
            </a:prstGeom>
          </p:spPr>
        </p:pic>
        <p:sp>
          <p:nvSpPr>
            <p:cNvPr id="99" name="Shape 99"/>
            <p:cNvSpPr/>
            <p:nvPr/>
          </p:nvSpPr>
          <p:spPr>
            <a:xfrm>
              <a:off x="4331700" y="3422500"/>
              <a:ext cx="1675499" cy="1649399"/>
            </a:xfrm>
            <a:prstGeom prst="donut">
              <a:avLst>
                <a:gd name="adj" fmla="val 7846"/>
              </a:avLst>
            </a:prstGeom>
            <a:solidFill>
              <a:srgbClr val="FF0000"/>
            </a:solidFill>
            <a:ln w="1905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 rot="2819803">
              <a:off x="4438854" y="4211540"/>
              <a:ext cx="1461204" cy="71321"/>
            </a:xfrm>
            <a:prstGeom prst="rect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01" name="Shape 101"/>
          <p:cNvGrpSpPr/>
          <p:nvPr/>
        </p:nvGrpSpPr>
        <p:grpSpPr>
          <a:xfrm>
            <a:off x="5971300" y="205975"/>
            <a:ext cx="2352674" cy="1955775"/>
            <a:chOff x="5971300" y="205975"/>
            <a:chExt cx="2352674" cy="1955775"/>
          </a:xfrm>
        </p:grpSpPr>
        <p:pic>
          <p:nvPicPr>
            <p:cNvPr id="102" name="Shape 102"/>
            <p:cNvPicPr preferRelativeResize="0"/>
            <p:nvPr/>
          </p:nvPicPr>
          <p:blipFill>
            <a:blip r:embed="rId7"/>
            <a:stretch>
              <a:fillRect/>
            </a:stretch>
          </p:blipFill>
          <p:spPr>
            <a:xfrm>
              <a:off x="5971300" y="419350"/>
              <a:ext cx="2244000" cy="1742400"/>
            </a:xfrm>
            <a:prstGeom prst="rect">
              <a:avLst/>
            </a:prstGeom>
          </p:spPr>
        </p:pic>
        <p:sp>
          <p:nvSpPr>
            <p:cNvPr id="103" name="Shape 103"/>
            <p:cNvSpPr txBox="1"/>
            <p:nvPr/>
          </p:nvSpPr>
          <p:spPr>
            <a:xfrm>
              <a:off x="6037900" y="205975"/>
              <a:ext cx="2110799" cy="246899"/>
            </a:xfrm>
            <a:prstGeom prst="rect">
              <a:avLst/>
            </a:prstGeom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buNone/>
              </a:pPr>
              <a:r>
                <a:rPr lang="en" dirty="0">
                  <a:solidFill>
                    <a:srgbClr val="FF0000"/>
                  </a:solidFill>
                </a:rPr>
                <a:t> </a:t>
              </a:r>
              <a:r>
                <a:rPr lang="en" dirty="0">
                  <a:solidFill>
                    <a:schemeClr val="tx1"/>
                  </a:solidFill>
                </a:rPr>
                <a:t>1    2     3     4     5     6</a:t>
              </a:r>
            </a:p>
          </p:txBody>
        </p:sp>
        <p:sp>
          <p:nvSpPr>
            <p:cNvPr id="104" name="Shape 104"/>
            <p:cNvSpPr txBox="1"/>
            <p:nvPr/>
          </p:nvSpPr>
          <p:spPr>
            <a:xfrm>
              <a:off x="6146575" y="649275"/>
              <a:ext cx="2177399" cy="246899"/>
            </a:xfrm>
            <a:prstGeom prst="rect">
              <a:avLst/>
            </a:prstGeom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buNone/>
              </a:pPr>
              <a:r>
                <a:rPr lang="en" dirty="0">
                  <a:solidFill>
                    <a:srgbClr val="00B0F0"/>
                  </a:solidFill>
                </a:rPr>
                <a:t>7     8        9      10    11</a:t>
              </a:r>
            </a:p>
          </p:txBody>
        </p:sp>
      </p:grp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201975" y="383128"/>
            <a:ext cx="609600" cy="609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943600" y="3181350"/>
            <a:ext cx="266932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Nouveau </a:t>
            </a:r>
            <a:r>
              <a:rPr lang="en-US" dirty="0" err="1" smtClean="0">
                <a:solidFill>
                  <a:schemeClr val="bg1"/>
                </a:solidFill>
              </a:rPr>
              <a:t>Vocabulaire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interdit</a:t>
            </a:r>
            <a:r>
              <a:rPr lang="en-US" dirty="0" smtClean="0">
                <a:solidFill>
                  <a:schemeClr val="bg1"/>
                </a:solidFill>
              </a:rPr>
              <a:t>: prohibited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marquant</a:t>
            </a:r>
            <a:r>
              <a:rPr lang="en-US" dirty="0" smtClean="0">
                <a:solidFill>
                  <a:schemeClr val="bg1"/>
                </a:solidFill>
              </a:rPr>
              <a:t>: to score(conjugated)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dehors</a:t>
            </a:r>
            <a:r>
              <a:rPr lang="en-US" dirty="0" smtClean="0">
                <a:solidFill>
                  <a:schemeClr val="bg1"/>
                </a:solidFill>
              </a:rPr>
              <a:t>: out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lancer: to throw (Infinitive)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 but: Goal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>
                <a:solidFill>
                  <a:srgbClr val="00FF00"/>
                </a:solidFill>
              </a:rPr>
              <a:t>         </a:t>
            </a:r>
            <a:r>
              <a:rPr lang="en" dirty="0" smtClean="0">
                <a:solidFill>
                  <a:srgbClr val="00FF00"/>
                </a:solidFill>
              </a:rPr>
              <a:t>L’Equipement N</a:t>
            </a:r>
            <a:r>
              <a:rPr lang="en" b="0" dirty="0" smtClean="0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é</a:t>
            </a:r>
            <a:r>
              <a:rPr lang="en" dirty="0" smtClean="0">
                <a:solidFill>
                  <a:srgbClr val="00FF00"/>
                </a:solidFill>
              </a:rPr>
              <a:t>cessaire</a:t>
            </a:r>
            <a:endParaRPr lang="en" dirty="0">
              <a:solidFill>
                <a:srgbClr val="00FF00"/>
              </a:solidFill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99232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dirty="0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Il faut que vous ayez un terrain et un ballon de foot. Pour une expérience réaliste, il faut que vous ayez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dirty="0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un ballon de foot, des chaussures de foot et des protège-tibias; les protège-chevilles sont facultatifs.</a:t>
            </a:r>
          </a:p>
          <a:p>
            <a:endParaRPr lang="en" dirty="0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dirty="0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dirty="0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dirty="0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Shape 11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119950" y="3675350"/>
            <a:ext cx="1412724" cy="1412724"/>
          </a:xfrm>
          <a:prstGeom prst="rect">
            <a:avLst/>
          </a:prstGeom>
        </p:spPr>
      </p:pic>
      <p:pic>
        <p:nvPicPr>
          <p:cNvPr id="112" name="Shape 11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7358925" y="3717775"/>
            <a:ext cx="1327875" cy="1327875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72400" y="285750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76400" y="3904658"/>
            <a:ext cx="29402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Nouveau </a:t>
            </a:r>
            <a:r>
              <a:rPr lang="en-US" dirty="0" err="1" smtClean="0">
                <a:solidFill>
                  <a:schemeClr val="bg1"/>
                </a:solidFill>
              </a:rPr>
              <a:t>Vocabulaire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Protege</a:t>
            </a:r>
            <a:r>
              <a:rPr lang="en-US" dirty="0" smtClean="0">
                <a:solidFill>
                  <a:schemeClr val="bg1"/>
                </a:solidFill>
              </a:rPr>
              <a:t>- </a:t>
            </a:r>
            <a:r>
              <a:rPr lang="en-US" dirty="0">
                <a:solidFill>
                  <a:schemeClr val="bg1"/>
                </a:solidFill>
              </a:rPr>
              <a:t>tibias- Shin guards</a:t>
            </a:r>
          </a:p>
          <a:p>
            <a:r>
              <a:rPr lang="en-US" dirty="0" err="1">
                <a:solidFill>
                  <a:schemeClr val="bg1"/>
                </a:solidFill>
              </a:rPr>
              <a:t>Protege-chevilles</a:t>
            </a:r>
            <a:r>
              <a:rPr lang="en-US" dirty="0">
                <a:solidFill>
                  <a:schemeClr val="bg1"/>
                </a:solidFill>
              </a:rPr>
              <a:t>- ankle protectors</a:t>
            </a:r>
          </a:p>
          <a:p>
            <a:r>
              <a:rPr lang="en-US" dirty="0" err="1">
                <a:solidFill>
                  <a:schemeClr val="bg1"/>
                </a:solidFill>
              </a:rPr>
              <a:t>facultatifs</a:t>
            </a:r>
            <a:r>
              <a:rPr lang="en-US" dirty="0">
                <a:solidFill>
                  <a:schemeClr val="bg1"/>
                </a:solidFill>
              </a:rPr>
              <a:t>- optional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000"/>
              <a:t>Les Vêtements Necessaires pour Le Foot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800" dirty="0">
                <a:solidFill>
                  <a:schemeClr val="lt2"/>
                </a:solidFill>
              </a:rPr>
              <a:t>Les vêtements </a:t>
            </a:r>
            <a:r>
              <a:rPr lang="en" sz="2800" dirty="0" smtClean="0">
                <a:solidFill>
                  <a:schemeClr val="lt2"/>
                </a:solidFill>
              </a:rPr>
              <a:t>les joueurs doivent porter </a:t>
            </a:r>
            <a:r>
              <a:rPr lang="en" sz="2800" dirty="0">
                <a:solidFill>
                  <a:schemeClr val="lt2"/>
                </a:solidFill>
              </a:rPr>
              <a:t>pour le foot sont </a:t>
            </a:r>
            <a:r>
              <a:rPr lang="en" sz="2800" dirty="0" smtClean="0">
                <a:solidFill>
                  <a:schemeClr val="lt2"/>
                </a:solidFill>
              </a:rPr>
              <a:t>le maillot </a:t>
            </a:r>
            <a:r>
              <a:rPr lang="en" sz="2800" dirty="0">
                <a:solidFill>
                  <a:schemeClr val="lt2"/>
                </a:solidFill>
              </a:rPr>
              <a:t>de foot, les shorts, les chaussettes de foot, et les crampons. </a:t>
            </a:r>
          </a:p>
          <a:p>
            <a:pPr lvl="0" rtl="0">
              <a:buNone/>
            </a:pPr>
            <a:r>
              <a:rPr lang="en" sz="2800" dirty="0">
                <a:solidFill>
                  <a:schemeClr val="lt2"/>
                </a:solidFill>
              </a:rPr>
              <a:t>Aussi, les joueurs peut porte le </a:t>
            </a:r>
            <a:r>
              <a:rPr lang="en" sz="2800" dirty="0" smtClean="0">
                <a:solidFill>
                  <a:schemeClr val="lt2"/>
                </a:solidFill>
              </a:rPr>
              <a:t>protège-dents s’ils veulent. </a:t>
            </a:r>
            <a:endParaRPr lang="en" sz="2800" dirty="0">
              <a:solidFill>
                <a:schemeClr val="lt2"/>
              </a:solidFill>
            </a:endParaRPr>
          </a:p>
          <a:p>
            <a:pPr lvl="0" rtl="0">
              <a:buNone/>
            </a:pPr>
            <a:r>
              <a:rPr lang="en" sz="2000" dirty="0" smtClean="0">
                <a:solidFill>
                  <a:schemeClr val="lt2"/>
                </a:solidFill>
              </a:rPr>
              <a:t>Nouveau </a:t>
            </a:r>
            <a:r>
              <a:rPr lang="en" sz="2000" dirty="0">
                <a:solidFill>
                  <a:schemeClr val="lt2"/>
                </a:solidFill>
              </a:rPr>
              <a:t>Vocabulaire</a:t>
            </a:r>
          </a:p>
          <a:p>
            <a:pPr lvl="0" rtl="0">
              <a:buNone/>
            </a:pPr>
            <a:r>
              <a:rPr lang="en" sz="2000" dirty="0">
                <a:solidFill>
                  <a:schemeClr val="lt2"/>
                </a:solidFill>
              </a:rPr>
              <a:t>Maillot = Jersey</a:t>
            </a:r>
          </a:p>
          <a:p>
            <a:pPr>
              <a:buNone/>
            </a:pPr>
            <a:r>
              <a:rPr lang="en" sz="2000" dirty="0">
                <a:solidFill>
                  <a:schemeClr val="lt2"/>
                </a:solidFill>
              </a:rPr>
              <a:t>Protège-dents = Mouthguard</a:t>
            </a:r>
          </a:p>
        </p:txBody>
      </p:sp>
      <p:cxnSp>
        <p:nvCxnSpPr>
          <p:cNvPr id="119" name="Shape 119"/>
          <p:cNvCxnSpPr/>
          <p:nvPr/>
        </p:nvCxnSpPr>
        <p:spPr>
          <a:xfrm>
            <a:off x="471601" y="3562350"/>
            <a:ext cx="8215199" cy="32400"/>
          </a:xfrm>
          <a:prstGeom prst="straightConnector1">
            <a:avLst/>
          </a:prstGeom>
          <a:noFill/>
          <a:ln w="19050" cap="flat">
            <a:solidFill>
              <a:srgbClr val="00FF00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86174" y="424815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2500"/>
              <a:t>Les Vêtements Necessaires pour Le Foot (Les Photos) </a:t>
            </a:r>
          </a:p>
        </p:txBody>
      </p:sp>
      <p:pic>
        <p:nvPicPr>
          <p:cNvPr id="125" name="Shape 1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35550" y="1173237"/>
            <a:ext cx="2529750" cy="1678299"/>
          </a:xfrm>
          <a:prstGeom prst="rect">
            <a:avLst/>
          </a:prstGeom>
        </p:spPr>
      </p:pic>
      <p:sp>
        <p:nvSpPr>
          <p:cNvPr id="126" name="Shape 126"/>
          <p:cNvSpPr txBox="1"/>
          <p:nvPr/>
        </p:nvSpPr>
        <p:spPr>
          <a:xfrm>
            <a:off x="707900" y="2851525"/>
            <a:ext cx="2110799" cy="24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chemeClr val="dk2"/>
                </a:solidFill>
              </a:rPr>
              <a:t>Les Crampons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6294437" y="2851525"/>
            <a:ext cx="1655999" cy="175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dk2"/>
                </a:solidFill>
              </a:rPr>
              <a:t>Les Chaussettes 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3501762" y="3196025"/>
            <a:ext cx="1714500" cy="240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le Maillot de foot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362200" y="1173237"/>
            <a:ext cx="1854075" cy="1854075"/>
          </a:xfrm>
          <a:prstGeom prst="rect">
            <a:avLst/>
          </a:prstGeom>
        </p:spPr>
      </p:pic>
      <p:pic>
        <p:nvPicPr>
          <p:cNvPr id="130" name="Shape 13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6321850" y="1345600"/>
            <a:ext cx="1437474" cy="143747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Les Videos de Foot</a:t>
            </a:r>
          </a:p>
        </p:txBody>
      </p:sp>
      <p:sp>
        <p:nvSpPr>
          <p:cNvPr id="136" name="Shape 136">
            <a:hlinkClick r:id="rId3"/>
          </p:cNvPr>
          <p:cNvSpPr/>
          <p:nvPr/>
        </p:nvSpPr>
        <p:spPr>
          <a:xfrm>
            <a:off x="562825" y="1246950"/>
            <a:ext cx="3221174" cy="241587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37" name="Shape 137">
            <a:hlinkClick r:id="rId5"/>
          </p:cNvPr>
          <p:cNvSpPr/>
          <p:nvPr/>
        </p:nvSpPr>
        <p:spPr>
          <a:xfrm>
            <a:off x="4316550" y="1246950"/>
            <a:ext cx="3662800" cy="27471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Bibliographie</a:t>
            </a:r>
            <a:endParaRPr dirty="0"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400" dirty="0"/>
              <a:t>"100% Youth Soccer Coaching." Youth Soccer Coaching Advice, Drills, Practice Plans, Articles, Downloads, </a:t>
            </a:r>
            <a:r>
              <a:rPr lang="en-US" sz="1400" dirty="0" err="1"/>
              <a:t>Acoaching</a:t>
            </a:r>
            <a:r>
              <a:rPr lang="en-US" sz="1400" dirty="0"/>
              <a:t> Forum and More. </a:t>
            </a:r>
            <a:r>
              <a:rPr lang="en-US" sz="1400" dirty="0" err="1"/>
              <a:t>N.p</a:t>
            </a:r>
            <a:r>
              <a:rPr lang="en-US" sz="1400" dirty="0"/>
              <a:t>., </a:t>
            </a:r>
            <a:r>
              <a:rPr lang="en-US" sz="1400" dirty="0" err="1"/>
              <a:t>n.d.</a:t>
            </a:r>
            <a:r>
              <a:rPr lang="en-US" sz="1400" dirty="0"/>
              <a:t> Web. 14 Jan. 2014. </a:t>
            </a:r>
          </a:p>
          <a:p>
            <a:r>
              <a:rPr lang="en-US" sz="1400" dirty="0"/>
              <a:t>"2012 2013 New Soccer Kits." 2012 2013 New Soccer Kits. </a:t>
            </a:r>
            <a:r>
              <a:rPr lang="en-US" sz="1400" dirty="0" err="1"/>
              <a:t>N.p</a:t>
            </a:r>
            <a:r>
              <a:rPr lang="en-US" sz="1400" dirty="0"/>
              <a:t>., </a:t>
            </a:r>
            <a:r>
              <a:rPr lang="en-US" sz="1400" dirty="0" err="1"/>
              <a:t>n.d.</a:t>
            </a:r>
            <a:r>
              <a:rPr lang="en-US" sz="1400" dirty="0"/>
              <a:t> Web. 14 Jan. 2014. </a:t>
            </a:r>
          </a:p>
          <a:p>
            <a:r>
              <a:rPr lang="en-US" sz="1400" dirty="0"/>
              <a:t>"ALLENAREDUCARE." ALLENAREDUCARE. </a:t>
            </a:r>
            <a:r>
              <a:rPr lang="en-US" sz="1400" dirty="0" err="1"/>
              <a:t>N.p</a:t>
            </a:r>
            <a:r>
              <a:rPr lang="en-US" sz="1400" dirty="0"/>
              <a:t>., </a:t>
            </a:r>
            <a:r>
              <a:rPr lang="en-US" sz="1400" dirty="0" err="1"/>
              <a:t>n.d.</a:t>
            </a:r>
            <a:r>
              <a:rPr lang="en-US" sz="1400" dirty="0"/>
              <a:t> Web. 14 Jan. 2014. </a:t>
            </a:r>
          </a:p>
          <a:p>
            <a:r>
              <a:rPr lang="en-US" sz="1400" dirty="0"/>
              <a:t>"English to French, Italian, German &amp; Spanish Dictionary - WordReference.com." English to French, Italian, German &amp; Spanish Dictionary - WordReference.com. </a:t>
            </a:r>
            <a:r>
              <a:rPr lang="en-US" sz="1400" dirty="0" err="1"/>
              <a:t>N.p</a:t>
            </a:r>
            <a:r>
              <a:rPr lang="en-US" sz="1400" dirty="0"/>
              <a:t>., </a:t>
            </a:r>
            <a:r>
              <a:rPr lang="en-US" sz="1400" dirty="0" err="1"/>
              <a:t>n.d.</a:t>
            </a:r>
            <a:r>
              <a:rPr lang="en-US" sz="1400" dirty="0"/>
              <a:t> Web. 11 Jan. 2014. </a:t>
            </a:r>
          </a:p>
          <a:p>
            <a:r>
              <a:rPr lang="en-US" sz="1400" dirty="0"/>
              <a:t>"Les plus Beaux Buts Du Monde." YouTube. YouTube, 28 Feb. 2011. Web. 14 Jan. 2014. </a:t>
            </a:r>
          </a:p>
          <a:p>
            <a:r>
              <a:rPr lang="en-US" sz="1400" dirty="0"/>
              <a:t>"</a:t>
            </a:r>
            <a:r>
              <a:rPr lang="en-US" sz="1400" dirty="0" err="1"/>
              <a:t>Pur</a:t>
            </a:r>
            <a:r>
              <a:rPr lang="en-US" sz="1400" dirty="0"/>
              <a:t> Football." FIFA.com. </a:t>
            </a:r>
            <a:r>
              <a:rPr lang="en-US" sz="1400" dirty="0" err="1"/>
              <a:t>N.p</a:t>
            </a:r>
            <a:r>
              <a:rPr lang="en-US" sz="1400" dirty="0"/>
              <a:t>., </a:t>
            </a:r>
            <a:r>
              <a:rPr lang="en-US" sz="1400" dirty="0" err="1"/>
              <a:t>n.d.</a:t>
            </a:r>
            <a:r>
              <a:rPr lang="en-US" sz="1400" dirty="0"/>
              <a:t> Web. 14 Jan. 2014. </a:t>
            </a:r>
          </a:p>
          <a:p>
            <a:r>
              <a:rPr lang="en-US" sz="1400" dirty="0"/>
              <a:t>"</a:t>
            </a:r>
            <a:r>
              <a:rPr lang="en-US" sz="1400" dirty="0" err="1"/>
              <a:t>Quelle</a:t>
            </a:r>
            <a:r>
              <a:rPr lang="en-US" sz="1400" dirty="0"/>
              <a:t> </a:t>
            </a:r>
            <a:r>
              <a:rPr lang="en-US" sz="1400" dirty="0" err="1"/>
              <a:t>Sont</a:t>
            </a:r>
            <a:r>
              <a:rPr lang="en-US" sz="1400" dirty="0"/>
              <a:t> La </a:t>
            </a:r>
            <a:r>
              <a:rPr lang="en-US" sz="1400" dirty="0" err="1"/>
              <a:t>Tenue</a:t>
            </a:r>
            <a:r>
              <a:rPr lang="en-US" sz="1400" dirty="0"/>
              <a:t> Et </a:t>
            </a:r>
            <a:r>
              <a:rPr lang="en-US" sz="1400" dirty="0" err="1"/>
              <a:t>L'équipement</a:t>
            </a:r>
            <a:r>
              <a:rPr lang="en-US" sz="1400" dirty="0"/>
              <a:t> </a:t>
            </a:r>
            <a:r>
              <a:rPr lang="en-US" sz="1400" dirty="0" err="1"/>
              <a:t>Nécessaires</a:t>
            </a:r>
            <a:r>
              <a:rPr lang="en-US" sz="1400" dirty="0"/>
              <a:t> Pour </a:t>
            </a:r>
            <a:r>
              <a:rPr lang="en-US" sz="1400" dirty="0" err="1"/>
              <a:t>Jouer</a:t>
            </a:r>
            <a:r>
              <a:rPr lang="en-US" sz="1400" dirty="0"/>
              <a:t> Au Football ?" Answers.com. </a:t>
            </a:r>
            <a:r>
              <a:rPr lang="en-US" sz="1400" dirty="0" err="1"/>
              <a:t>N.p</a:t>
            </a:r>
            <a:r>
              <a:rPr lang="en-US" sz="1400" dirty="0"/>
              <a:t>., </a:t>
            </a:r>
            <a:r>
              <a:rPr lang="en-US" sz="1400" dirty="0" err="1"/>
              <a:t>n.d.</a:t>
            </a:r>
            <a:r>
              <a:rPr lang="en-US" sz="1400" dirty="0"/>
              <a:t> Web. 14 Jan. 2014. </a:t>
            </a:r>
          </a:p>
          <a:p>
            <a:r>
              <a:rPr lang="en-US" sz="1400" dirty="0"/>
              <a:t>"TOP 10 Des plus Beaux Buts </a:t>
            </a:r>
            <a:r>
              <a:rPr lang="en-US" sz="1400" dirty="0" err="1"/>
              <a:t>Acrobatiques</a:t>
            </a:r>
            <a:r>
              <a:rPr lang="en-US" sz="1400" dirty="0"/>
              <a:t> Du Monde." YouTube. YouTube, 01 Mar. 2013. Web. 14 Jan. 2014. </a:t>
            </a:r>
          </a:p>
          <a:p>
            <a:endParaRPr sz="1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572</Words>
  <Application>Microsoft Office PowerPoint</Application>
  <PresentationFormat>On-screen Show (16:9)</PresentationFormat>
  <Paragraphs>64</Paragraphs>
  <Slides>9</Slides>
  <Notes>9</Notes>
  <HiddenSlides>0</HiddenSlides>
  <MMClips>5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Trebuchet MS</vt:lpstr>
      <vt:lpstr>spotlight</vt:lpstr>
      <vt:lpstr>  Période 1 Le Foot</vt:lpstr>
      <vt:lpstr>L’Histoire du Foot</vt:lpstr>
      <vt:lpstr>L’Histoire du Foot</vt:lpstr>
      <vt:lpstr>Les Règles Basiques</vt:lpstr>
      <vt:lpstr>         L’Equipement Nécessaire</vt:lpstr>
      <vt:lpstr>Les Vêtements Necessaires pour Le Foot</vt:lpstr>
      <vt:lpstr>Les Vêtements Necessaires pour Le Foot (Les Photos) </vt:lpstr>
      <vt:lpstr>Les Videos de Foot</vt:lpstr>
      <vt:lpstr>La Bibliographie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Foot   è  é à á ê</dc:title>
  <dc:creator>whs</dc:creator>
  <cp:lastModifiedBy>Microsoft account</cp:lastModifiedBy>
  <cp:revision>18</cp:revision>
  <dcterms:modified xsi:type="dcterms:W3CDTF">2014-01-22T00:16:45Z</dcterms:modified>
</cp:coreProperties>
</file>